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5" r:id="rId12"/>
    <p:sldId id="267" r:id="rId13"/>
  </p:sldIdLst>
  <p:sldSz cx="14630400" cy="8229600"/>
  <p:notesSz cx="8229600" cy="14630400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Fira Sans" panose="020B0604020202020204" charset="0"/>
      <p:regular r:id="rId19"/>
      <p:bold r:id="rId20"/>
      <p:italic r:id="rId21"/>
      <p:boldItalic r:id="rId22"/>
    </p:embeddedFont>
    <p:embeddedFont>
      <p:font typeface="Fira Sans Bold" panose="020B0604020202020204" charset="0"/>
      <p:bold r:id="rId23"/>
    </p:embeddedFont>
    <p:embeddedFont>
      <p:font typeface="Inconsolata Bold" panose="020B0604020202020204" charset="0"/>
      <p:bold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416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57" d="100"/>
          <a:sy n="57" d="100"/>
        </p:scale>
        <p:origin x="80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169064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8813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9101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5542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4321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425535"/>
            <a:ext cx="7556421" cy="29346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700"/>
              </a:lnSpc>
              <a:buNone/>
            </a:pPr>
            <a:r>
              <a:rPr lang="en-US" sz="61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Data Analysis Report: Tools &amp; Insights</a:t>
            </a:r>
            <a:endParaRPr lang="en-US" sz="6150" dirty="0"/>
          </a:p>
        </p:txBody>
      </p:sp>
      <p:sp>
        <p:nvSpPr>
          <p:cNvPr id="4" name="Text 1"/>
          <p:cNvSpPr/>
          <p:nvPr/>
        </p:nvSpPr>
        <p:spPr>
          <a:xfrm>
            <a:off x="6280190" y="4700349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This comprehensive data analysis report leverages a variety of powerful tools - Excel, Microsoft Power BI, Tableau, and MySQL - to uncover valuable insights from the data. The findings cover key aspects of the project, from payment statistics to delivery times and product pricing.</a:t>
            </a: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6756440" y="6407110"/>
            <a:ext cx="5819382" cy="16192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endParaRPr lang="en-US" sz="2000" b="1" dirty="0">
              <a:solidFill>
                <a:srgbClr val="DAD1E6"/>
              </a:solidFill>
              <a:latin typeface="Fira Sans Bold" pitchFamily="34" charset="0"/>
            </a:endParaRPr>
          </a:p>
          <a:p>
            <a:pPr marL="0" indent="0" algn="l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Fira Sans Bold" pitchFamily="34" charset="0"/>
              </a:rPr>
              <a:t>       </a:t>
            </a:r>
            <a:endParaRPr lang="en-US" sz="22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A675A2-5AAF-53CC-E2C4-AACA56122AB0}"/>
              </a:ext>
            </a:extLst>
          </p:cNvPr>
          <p:cNvSpPr/>
          <p:nvPr/>
        </p:nvSpPr>
        <p:spPr>
          <a:xfrm>
            <a:off x="12711289" y="7710311"/>
            <a:ext cx="1840089" cy="417689"/>
          </a:xfrm>
          <a:prstGeom prst="rect">
            <a:avLst/>
          </a:prstGeom>
          <a:solidFill>
            <a:srgbClr val="2416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97BDC11-174E-2097-9F20-57877791EA45}"/>
              </a:ext>
            </a:extLst>
          </p:cNvPr>
          <p:cNvSpPr/>
          <p:nvPr/>
        </p:nvSpPr>
        <p:spPr>
          <a:xfrm>
            <a:off x="12711289" y="7710311"/>
            <a:ext cx="1840089" cy="417689"/>
          </a:xfrm>
          <a:prstGeom prst="rect">
            <a:avLst/>
          </a:prstGeom>
          <a:solidFill>
            <a:srgbClr val="2416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454C72-2E61-5D21-C4BF-A0233A20C5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822" y="871026"/>
            <a:ext cx="13354755" cy="716774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82FDE4-C567-6359-F6C4-32B4A75FEE79}"/>
              </a:ext>
            </a:extLst>
          </p:cNvPr>
          <p:cNvSpPr txBox="1"/>
          <p:nvPr/>
        </p:nvSpPr>
        <p:spPr>
          <a:xfrm>
            <a:off x="3657599" y="0"/>
            <a:ext cx="7315200" cy="7352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320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Tableau Dashboard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896741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34A9C2C-261B-C7A1-F74C-99B37874D1F4}"/>
              </a:ext>
            </a:extLst>
          </p:cNvPr>
          <p:cNvSpPr/>
          <p:nvPr/>
        </p:nvSpPr>
        <p:spPr>
          <a:xfrm>
            <a:off x="12711289" y="7710311"/>
            <a:ext cx="1840089" cy="417689"/>
          </a:xfrm>
          <a:prstGeom prst="rect">
            <a:avLst/>
          </a:prstGeom>
          <a:solidFill>
            <a:srgbClr val="2416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B86237-20DB-F413-5CD1-0305BDBE7A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1155" y="973661"/>
            <a:ext cx="12508089" cy="715433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4043E39-C7D3-D544-0440-F0DF749655B1}"/>
              </a:ext>
            </a:extLst>
          </p:cNvPr>
          <p:cNvSpPr txBox="1"/>
          <p:nvPr/>
        </p:nvSpPr>
        <p:spPr>
          <a:xfrm>
            <a:off x="3657600" y="101600"/>
            <a:ext cx="7315200" cy="7352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320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Power Bi Dashboard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533427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34A9C2C-261B-C7A1-F74C-99B37874D1F4}"/>
              </a:ext>
            </a:extLst>
          </p:cNvPr>
          <p:cNvSpPr/>
          <p:nvPr/>
        </p:nvSpPr>
        <p:spPr>
          <a:xfrm>
            <a:off x="12711289" y="7710311"/>
            <a:ext cx="1840089" cy="417689"/>
          </a:xfrm>
          <a:prstGeom prst="rect">
            <a:avLst/>
          </a:prstGeom>
          <a:solidFill>
            <a:srgbClr val="2416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4043E39-C7D3-D544-0440-F0DF749655B1}"/>
              </a:ext>
            </a:extLst>
          </p:cNvPr>
          <p:cNvSpPr txBox="1"/>
          <p:nvPr/>
        </p:nvSpPr>
        <p:spPr>
          <a:xfrm>
            <a:off x="3657600" y="3635022"/>
            <a:ext cx="7315200" cy="943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960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Thank You</a:t>
            </a:r>
            <a:endParaRPr lang="en-US" sz="9600" dirty="0"/>
          </a:p>
        </p:txBody>
      </p:sp>
    </p:spTree>
    <p:extLst>
      <p:ext uri="{BB962C8B-B14F-4D97-AF65-F5344CB8AC3E}">
        <p14:creationId xmlns:p14="http://schemas.microsoft.com/office/powerpoint/2010/main" val="1016687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3586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Project Overview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653427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33550"/>
          </a:solidFill>
          <a:ln/>
        </p:spPr>
      </p:sp>
      <p:sp>
        <p:nvSpPr>
          <p:cNvPr id="4" name="Text 2"/>
          <p:cNvSpPr/>
          <p:nvPr/>
        </p:nvSpPr>
        <p:spPr>
          <a:xfrm>
            <a:off x="963811" y="2738437"/>
            <a:ext cx="170140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1</a:t>
            </a:r>
            <a:endParaRPr lang="en-US" sz="2650" dirty="0"/>
          </a:p>
        </p:txBody>
      </p:sp>
      <p:sp>
        <p:nvSpPr>
          <p:cNvPr id="5" name="Text 3"/>
          <p:cNvSpPr/>
          <p:nvPr/>
        </p:nvSpPr>
        <p:spPr>
          <a:xfrm>
            <a:off x="1530906" y="2653427"/>
            <a:ext cx="3459242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Weekday vs Weekend Payment Statistics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530906" y="3498175"/>
            <a:ext cx="345924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Analyzing the differences in payment patterns between weekday and weekend orders.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5216962" y="2653427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33550"/>
          </a:solidFill>
          <a:ln/>
        </p:spPr>
      </p:sp>
      <p:sp>
        <p:nvSpPr>
          <p:cNvPr id="8" name="Text 6"/>
          <p:cNvSpPr/>
          <p:nvPr/>
        </p:nvSpPr>
        <p:spPr>
          <a:xfrm>
            <a:off x="5386983" y="2738437"/>
            <a:ext cx="170140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2</a:t>
            </a:r>
            <a:endParaRPr lang="en-US" sz="2650" dirty="0"/>
          </a:p>
        </p:txBody>
      </p:sp>
      <p:sp>
        <p:nvSpPr>
          <p:cNvPr id="9" name="Text 7"/>
          <p:cNvSpPr/>
          <p:nvPr/>
        </p:nvSpPr>
        <p:spPr>
          <a:xfrm>
            <a:off x="5954078" y="2653427"/>
            <a:ext cx="3459242" cy="1062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Orders with 5-Star Reviews and Credit Card Payments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954078" y="3852505"/>
            <a:ext cx="345924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Identifying the number of orders with the highest review score and credit card as the payment type.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9640133" y="2653427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33550"/>
          </a:solidFill>
          <a:ln/>
        </p:spPr>
      </p:sp>
      <p:sp>
        <p:nvSpPr>
          <p:cNvPr id="12" name="Text 10"/>
          <p:cNvSpPr/>
          <p:nvPr/>
        </p:nvSpPr>
        <p:spPr>
          <a:xfrm>
            <a:off x="9810155" y="2738437"/>
            <a:ext cx="170140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3</a:t>
            </a:r>
            <a:endParaRPr lang="en-US" sz="2650" dirty="0"/>
          </a:p>
        </p:txBody>
      </p:sp>
      <p:sp>
        <p:nvSpPr>
          <p:cNvPr id="13" name="Text 11"/>
          <p:cNvSpPr/>
          <p:nvPr/>
        </p:nvSpPr>
        <p:spPr>
          <a:xfrm>
            <a:off x="10377249" y="2653427"/>
            <a:ext cx="3459242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Average Delivery Time for Pet Shop Orders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10377249" y="3498175"/>
            <a:ext cx="345924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Evaluating the delivery performance for orders from the pet shop segment.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793790" y="542317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33550"/>
          </a:solidFill>
          <a:ln/>
        </p:spPr>
      </p:sp>
      <p:sp>
        <p:nvSpPr>
          <p:cNvPr id="16" name="Text 14"/>
          <p:cNvSpPr/>
          <p:nvPr/>
        </p:nvSpPr>
        <p:spPr>
          <a:xfrm>
            <a:off x="963811" y="5508188"/>
            <a:ext cx="170140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4</a:t>
            </a:r>
            <a:endParaRPr lang="en-US" sz="2650" dirty="0"/>
          </a:p>
        </p:txBody>
      </p:sp>
      <p:sp>
        <p:nvSpPr>
          <p:cNvPr id="17" name="Text 15"/>
          <p:cNvSpPr/>
          <p:nvPr/>
        </p:nvSpPr>
        <p:spPr>
          <a:xfrm>
            <a:off x="1530906" y="5423178"/>
            <a:ext cx="567094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Pricing and Payment Analysis in São Paulo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1530906" y="6267926"/>
            <a:ext cx="56709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Examining the average price and payment values for the São Paulo market.</a:t>
            </a:r>
            <a:endParaRPr lang="en-US" sz="1750" dirty="0"/>
          </a:p>
        </p:txBody>
      </p:sp>
      <p:sp>
        <p:nvSpPr>
          <p:cNvPr id="19" name="Shape 17"/>
          <p:cNvSpPr/>
          <p:nvPr/>
        </p:nvSpPr>
        <p:spPr>
          <a:xfrm>
            <a:off x="7428667" y="542317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33550"/>
          </a:solidFill>
          <a:ln/>
        </p:spPr>
      </p:sp>
      <p:sp>
        <p:nvSpPr>
          <p:cNvPr id="20" name="Text 18"/>
          <p:cNvSpPr/>
          <p:nvPr/>
        </p:nvSpPr>
        <p:spPr>
          <a:xfrm>
            <a:off x="7598688" y="5508188"/>
            <a:ext cx="170140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5</a:t>
            </a:r>
            <a:endParaRPr lang="en-US" sz="2650" dirty="0"/>
          </a:p>
        </p:txBody>
      </p:sp>
      <p:sp>
        <p:nvSpPr>
          <p:cNvPr id="21" name="Text 19"/>
          <p:cNvSpPr/>
          <p:nvPr/>
        </p:nvSpPr>
        <p:spPr>
          <a:xfrm>
            <a:off x="8165783" y="5423178"/>
            <a:ext cx="43923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Shipping Days and Review Scores</a:t>
            </a:r>
            <a:endParaRPr lang="en-US" sz="2200" dirty="0"/>
          </a:p>
        </p:txBody>
      </p:sp>
      <p:sp>
        <p:nvSpPr>
          <p:cNvPr id="22" name="Text 20"/>
          <p:cNvSpPr/>
          <p:nvPr/>
        </p:nvSpPr>
        <p:spPr>
          <a:xfrm>
            <a:off x="8165783" y="5913596"/>
            <a:ext cx="56709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Investigating the relationship between delivery time and customer satisfaction.</a:t>
            </a:r>
            <a:endParaRPr lang="en-US" sz="175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7E80478-3340-4A25-3B07-E37F34C26485}"/>
              </a:ext>
            </a:extLst>
          </p:cNvPr>
          <p:cNvSpPr/>
          <p:nvPr/>
        </p:nvSpPr>
        <p:spPr>
          <a:xfrm>
            <a:off x="12711289" y="7710311"/>
            <a:ext cx="1840089" cy="417689"/>
          </a:xfrm>
          <a:prstGeom prst="rect">
            <a:avLst/>
          </a:prstGeom>
          <a:solidFill>
            <a:srgbClr val="2416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 rotWithShape="1">
          <a:blip r:embed="rId3"/>
          <a:srcRect l="13349"/>
          <a:stretch/>
        </p:blipFill>
        <p:spPr>
          <a:xfrm>
            <a:off x="0" y="0"/>
            <a:ext cx="14630400" cy="242935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80204" y="2963704"/>
            <a:ext cx="8986957" cy="6073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750"/>
              </a:lnSpc>
              <a:buNone/>
            </a:pPr>
            <a:r>
              <a:rPr lang="en-US" sz="380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Weekday vs Weekend Payment Statistics</a:t>
            </a:r>
            <a:endParaRPr lang="en-US" sz="3800" dirty="0"/>
          </a:p>
        </p:txBody>
      </p:sp>
      <p:sp>
        <p:nvSpPr>
          <p:cNvPr id="4" name="Shape 1"/>
          <p:cNvSpPr/>
          <p:nvPr/>
        </p:nvSpPr>
        <p:spPr>
          <a:xfrm>
            <a:off x="680204" y="5778937"/>
            <a:ext cx="13269992" cy="22860"/>
          </a:xfrm>
          <a:prstGeom prst="roundRect">
            <a:avLst>
              <a:gd name="adj" fmla="val 127526"/>
            </a:avLst>
          </a:prstGeom>
          <a:solidFill>
            <a:srgbClr val="5C4E69"/>
          </a:solidFill>
          <a:ln/>
        </p:spPr>
      </p:sp>
      <p:sp>
        <p:nvSpPr>
          <p:cNvPr id="5" name="Shape 2"/>
          <p:cNvSpPr/>
          <p:nvPr/>
        </p:nvSpPr>
        <p:spPr>
          <a:xfrm>
            <a:off x="3937635" y="5098733"/>
            <a:ext cx="22860" cy="680204"/>
          </a:xfrm>
          <a:prstGeom prst="roundRect">
            <a:avLst>
              <a:gd name="adj" fmla="val 127526"/>
            </a:avLst>
          </a:prstGeom>
          <a:solidFill>
            <a:srgbClr val="5C4E69"/>
          </a:solidFill>
          <a:ln/>
        </p:spPr>
      </p:sp>
      <p:sp>
        <p:nvSpPr>
          <p:cNvPr id="6" name="Shape 3"/>
          <p:cNvSpPr/>
          <p:nvPr/>
        </p:nvSpPr>
        <p:spPr>
          <a:xfrm>
            <a:off x="3730466" y="5560338"/>
            <a:ext cx="437198" cy="437198"/>
          </a:xfrm>
          <a:prstGeom prst="roundRect">
            <a:avLst>
              <a:gd name="adj" fmla="val 6668"/>
            </a:avLst>
          </a:prstGeom>
          <a:solidFill>
            <a:srgbClr val="433550"/>
          </a:solidFill>
          <a:ln/>
        </p:spPr>
      </p:sp>
      <p:sp>
        <p:nvSpPr>
          <p:cNvPr id="7" name="Text 4"/>
          <p:cNvSpPr/>
          <p:nvPr/>
        </p:nvSpPr>
        <p:spPr>
          <a:xfrm>
            <a:off x="3876199" y="5633085"/>
            <a:ext cx="145733" cy="2915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1</a:t>
            </a:r>
            <a:endParaRPr lang="en-US" sz="2250" dirty="0"/>
          </a:p>
        </p:txBody>
      </p:sp>
      <p:sp>
        <p:nvSpPr>
          <p:cNvPr id="8" name="Text 5"/>
          <p:cNvSpPr/>
          <p:nvPr/>
        </p:nvSpPr>
        <p:spPr>
          <a:xfrm>
            <a:off x="2734389" y="3862507"/>
            <a:ext cx="2429351" cy="303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Weekday Orders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874514" y="4282678"/>
            <a:ext cx="6149221" cy="621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5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Higher volume of transactions, with a broader range of payment methods utilized.</a:t>
            </a:r>
            <a:endParaRPr lang="en-US" sz="1500" dirty="0"/>
          </a:p>
        </p:txBody>
      </p:sp>
      <p:sp>
        <p:nvSpPr>
          <p:cNvPr id="10" name="Shape 7"/>
          <p:cNvSpPr/>
          <p:nvPr/>
        </p:nvSpPr>
        <p:spPr>
          <a:xfrm>
            <a:off x="7303651" y="5778937"/>
            <a:ext cx="22860" cy="680204"/>
          </a:xfrm>
          <a:prstGeom prst="roundRect">
            <a:avLst>
              <a:gd name="adj" fmla="val 127526"/>
            </a:avLst>
          </a:prstGeom>
          <a:solidFill>
            <a:srgbClr val="5C4E69"/>
          </a:solidFill>
          <a:ln/>
        </p:spPr>
      </p:sp>
      <p:sp>
        <p:nvSpPr>
          <p:cNvPr id="11" name="Shape 8"/>
          <p:cNvSpPr/>
          <p:nvPr/>
        </p:nvSpPr>
        <p:spPr>
          <a:xfrm>
            <a:off x="7096482" y="5560338"/>
            <a:ext cx="437198" cy="437198"/>
          </a:xfrm>
          <a:prstGeom prst="roundRect">
            <a:avLst>
              <a:gd name="adj" fmla="val 6668"/>
            </a:avLst>
          </a:prstGeom>
          <a:solidFill>
            <a:srgbClr val="433550"/>
          </a:solidFill>
          <a:ln/>
        </p:spPr>
      </p:sp>
      <p:sp>
        <p:nvSpPr>
          <p:cNvPr id="12" name="Text 9"/>
          <p:cNvSpPr/>
          <p:nvPr/>
        </p:nvSpPr>
        <p:spPr>
          <a:xfrm>
            <a:off x="7242215" y="5633085"/>
            <a:ext cx="145733" cy="2915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2</a:t>
            </a:r>
            <a:endParaRPr lang="en-US" sz="2250" dirty="0"/>
          </a:p>
        </p:txBody>
      </p:sp>
      <p:sp>
        <p:nvSpPr>
          <p:cNvPr id="13" name="Text 10"/>
          <p:cNvSpPr/>
          <p:nvPr/>
        </p:nvSpPr>
        <p:spPr>
          <a:xfrm>
            <a:off x="6100405" y="6653451"/>
            <a:ext cx="2429351" cy="303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Weekend Orders</a:t>
            </a:r>
            <a:endParaRPr lang="en-US" sz="1900" dirty="0"/>
          </a:p>
        </p:txBody>
      </p:sp>
      <p:sp>
        <p:nvSpPr>
          <p:cNvPr id="14" name="Text 11"/>
          <p:cNvSpPr/>
          <p:nvPr/>
        </p:nvSpPr>
        <p:spPr>
          <a:xfrm>
            <a:off x="4240530" y="7073622"/>
            <a:ext cx="6149221" cy="621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5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Lower overall order volume, but a larger proportion of credit card payments.</a:t>
            </a:r>
            <a:endParaRPr lang="en-US" sz="1500" dirty="0"/>
          </a:p>
        </p:txBody>
      </p:sp>
      <p:sp>
        <p:nvSpPr>
          <p:cNvPr id="15" name="Shape 12"/>
          <p:cNvSpPr/>
          <p:nvPr/>
        </p:nvSpPr>
        <p:spPr>
          <a:xfrm>
            <a:off x="10669786" y="5098733"/>
            <a:ext cx="22860" cy="680204"/>
          </a:xfrm>
          <a:prstGeom prst="roundRect">
            <a:avLst>
              <a:gd name="adj" fmla="val 127526"/>
            </a:avLst>
          </a:prstGeom>
          <a:solidFill>
            <a:srgbClr val="5C4E69"/>
          </a:solidFill>
          <a:ln/>
        </p:spPr>
      </p:sp>
      <p:sp>
        <p:nvSpPr>
          <p:cNvPr id="16" name="Shape 13"/>
          <p:cNvSpPr/>
          <p:nvPr/>
        </p:nvSpPr>
        <p:spPr>
          <a:xfrm>
            <a:off x="10462617" y="5560338"/>
            <a:ext cx="437198" cy="437198"/>
          </a:xfrm>
          <a:prstGeom prst="roundRect">
            <a:avLst>
              <a:gd name="adj" fmla="val 6668"/>
            </a:avLst>
          </a:prstGeom>
          <a:solidFill>
            <a:srgbClr val="433550"/>
          </a:solidFill>
          <a:ln/>
        </p:spPr>
      </p:sp>
      <p:sp>
        <p:nvSpPr>
          <p:cNvPr id="17" name="Text 14"/>
          <p:cNvSpPr/>
          <p:nvPr/>
        </p:nvSpPr>
        <p:spPr>
          <a:xfrm>
            <a:off x="10608350" y="5633085"/>
            <a:ext cx="145733" cy="2915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3</a:t>
            </a:r>
            <a:endParaRPr lang="en-US" sz="2250" dirty="0"/>
          </a:p>
        </p:txBody>
      </p:sp>
      <p:sp>
        <p:nvSpPr>
          <p:cNvPr id="18" name="Text 15"/>
          <p:cNvSpPr/>
          <p:nvPr/>
        </p:nvSpPr>
        <p:spPr>
          <a:xfrm>
            <a:off x="9466540" y="3862507"/>
            <a:ext cx="2429351" cy="303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Trends and Insights</a:t>
            </a:r>
            <a:endParaRPr lang="en-US" sz="1900" dirty="0"/>
          </a:p>
        </p:txBody>
      </p:sp>
      <p:sp>
        <p:nvSpPr>
          <p:cNvPr id="19" name="Text 16"/>
          <p:cNvSpPr/>
          <p:nvPr/>
        </p:nvSpPr>
        <p:spPr>
          <a:xfrm>
            <a:off x="7606665" y="4282678"/>
            <a:ext cx="6149221" cy="621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5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Weekday orders demonstrate more diversity in payment preferences, while weekend buyers tend to favor credit cards.</a:t>
            </a:r>
            <a:endParaRPr lang="en-US" sz="15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3BCC925-F437-F022-D690-C8E2381BA9D8}"/>
              </a:ext>
            </a:extLst>
          </p:cNvPr>
          <p:cNvSpPr/>
          <p:nvPr/>
        </p:nvSpPr>
        <p:spPr>
          <a:xfrm>
            <a:off x="12711289" y="7710311"/>
            <a:ext cx="1840089" cy="417689"/>
          </a:xfrm>
          <a:prstGeom prst="rect">
            <a:avLst/>
          </a:prstGeom>
          <a:solidFill>
            <a:srgbClr val="2416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6BE4CADC-68FB-D743-38DC-1C2CC70B21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11062" y="73251"/>
            <a:ext cx="4135111" cy="3553511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53820" y="1163299"/>
            <a:ext cx="6668166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Orders with 5-Star Reviews and Credit Card Payments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988594"/>
            <a:ext cx="311717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5-Star Reviewed Orders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569738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 significant portion of the highest-rated orders were paid for using credit cards.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98859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Credit Card Payments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569738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The data suggests a correlation between credit card usage and customer satisfaction, as reflected in the review scores.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98859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Insights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569738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This insight could inform marketing and payment processing strategies to enhance the customer experience.</a:t>
            </a:r>
            <a:endParaRPr lang="en-US" sz="175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91E74C0-6FE0-5B5F-B9BC-7BE3CA790DC9}"/>
              </a:ext>
            </a:extLst>
          </p:cNvPr>
          <p:cNvSpPr/>
          <p:nvPr/>
        </p:nvSpPr>
        <p:spPr>
          <a:xfrm>
            <a:off x="12711289" y="7710311"/>
            <a:ext cx="1840089" cy="417689"/>
          </a:xfrm>
          <a:prstGeom prst="rect">
            <a:avLst/>
          </a:prstGeom>
          <a:solidFill>
            <a:srgbClr val="2416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1865A14-371D-3ABC-6416-F0CAA77F39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17815" y="261135"/>
            <a:ext cx="4165954" cy="3500645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 rotWithShape="1">
          <a:blip r:embed="rId3"/>
          <a:srcRect l="11728"/>
          <a:stretch/>
        </p:blipFill>
        <p:spPr>
          <a:xfrm>
            <a:off x="0" y="0"/>
            <a:ext cx="12914489" cy="257627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05192" y="3349050"/>
            <a:ext cx="10680497" cy="6441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050"/>
              </a:lnSpc>
              <a:buNone/>
            </a:pPr>
            <a:r>
              <a:rPr lang="en-US" sz="40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Average Delivery Time for Pet Shop Orders</a:t>
            </a:r>
            <a:endParaRPr lang="en-US" sz="4050" dirty="0"/>
          </a:p>
        </p:txBody>
      </p:sp>
      <p:sp>
        <p:nvSpPr>
          <p:cNvPr id="4" name="Shape 1"/>
          <p:cNvSpPr/>
          <p:nvPr/>
        </p:nvSpPr>
        <p:spPr>
          <a:xfrm>
            <a:off x="721281" y="4096226"/>
            <a:ext cx="6490930" cy="1846898"/>
          </a:xfrm>
          <a:prstGeom prst="roundRect">
            <a:avLst>
              <a:gd name="adj" fmla="val 1674"/>
            </a:avLst>
          </a:prstGeom>
          <a:solidFill>
            <a:srgbClr val="433550"/>
          </a:solidFill>
          <a:ln/>
        </p:spPr>
      </p:sp>
      <p:sp>
        <p:nvSpPr>
          <p:cNvPr id="5" name="Text 2"/>
          <p:cNvSpPr/>
          <p:nvPr/>
        </p:nvSpPr>
        <p:spPr>
          <a:xfrm>
            <a:off x="927378" y="4302323"/>
            <a:ext cx="2832854" cy="3220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Consistent Performance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927378" y="4747974"/>
            <a:ext cx="6078736" cy="6593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The average delivery time for pet shop orders has remained relatively stable over the analysis period.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7418308" y="4096226"/>
            <a:ext cx="6490930" cy="1846898"/>
          </a:xfrm>
          <a:prstGeom prst="roundRect">
            <a:avLst>
              <a:gd name="adj" fmla="val 1674"/>
            </a:avLst>
          </a:prstGeom>
          <a:solidFill>
            <a:srgbClr val="433550"/>
          </a:solidFill>
          <a:ln/>
        </p:spPr>
      </p:sp>
      <p:sp>
        <p:nvSpPr>
          <p:cNvPr id="8" name="Text 5"/>
          <p:cNvSpPr/>
          <p:nvPr/>
        </p:nvSpPr>
        <p:spPr>
          <a:xfrm>
            <a:off x="7624405" y="4302323"/>
            <a:ext cx="2576274" cy="3220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Room for Improvement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7624405" y="4747974"/>
            <a:ext cx="6078736" cy="9890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While the delivery times are consistent, there may be opportunities to further optimize the supply chain and logistics for this segment.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721281" y="6149221"/>
            <a:ext cx="6490930" cy="1517213"/>
          </a:xfrm>
          <a:prstGeom prst="roundRect">
            <a:avLst>
              <a:gd name="adj" fmla="val 2038"/>
            </a:avLst>
          </a:prstGeom>
          <a:solidFill>
            <a:srgbClr val="433550"/>
          </a:solidFill>
          <a:ln/>
        </p:spPr>
      </p:sp>
      <p:sp>
        <p:nvSpPr>
          <p:cNvPr id="11" name="Text 8"/>
          <p:cNvSpPr/>
          <p:nvPr/>
        </p:nvSpPr>
        <p:spPr>
          <a:xfrm>
            <a:off x="927378" y="6355318"/>
            <a:ext cx="2576274" cy="3220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Potential Factors</a:t>
            </a:r>
            <a:endParaRPr lang="en-US" sz="2000" dirty="0"/>
          </a:p>
        </p:txBody>
      </p:sp>
      <p:sp>
        <p:nvSpPr>
          <p:cNvPr id="12" name="Text 9"/>
          <p:cNvSpPr/>
          <p:nvPr/>
        </p:nvSpPr>
        <p:spPr>
          <a:xfrm>
            <a:off x="927378" y="6800969"/>
            <a:ext cx="6078736" cy="6593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Factors such as product size, weight, and handling requirements may influence the delivery times for pet shop orders.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7418308" y="6149221"/>
            <a:ext cx="6490930" cy="1517213"/>
          </a:xfrm>
          <a:prstGeom prst="roundRect">
            <a:avLst>
              <a:gd name="adj" fmla="val 2038"/>
            </a:avLst>
          </a:prstGeom>
          <a:solidFill>
            <a:srgbClr val="433550"/>
          </a:solidFill>
          <a:ln/>
        </p:spPr>
      </p:sp>
      <p:sp>
        <p:nvSpPr>
          <p:cNvPr id="14" name="Text 11"/>
          <p:cNvSpPr/>
          <p:nvPr/>
        </p:nvSpPr>
        <p:spPr>
          <a:xfrm>
            <a:off x="7624405" y="6355318"/>
            <a:ext cx="2576274" cy="3220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Next Steps</a:t>
            </a:r>
            <a:endParaRPr lang="en-US" sz="2000" dirty="0"/>
          </a:p>
        </p:txBody>
      </p:sp>
      <p:sp>
        <p:nvSpPr>
          <p:cNvPr id="15" name="Text 12"/>
          <p:cNvSpPr/>
          <p:nvPr/>
        </p:nvSpPr>
        <p:spPr>
          <a:xfrm>
            <a:off x="7624405" y="6800969"/>
            <a:ext cx="6078736" cy="6593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Further analysis of the pet shop delivery data could uncover opportunities to enhance the customer experience.</a:t>
            </a:r>
            <a:endParaRPr lang="en-US" sz="16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EA9F68D-6AF1-CFA7-C7D0-F13DE0CEAAAE}"/>
              </a:ext>
            </a:extLst>
          </p:cNvPr>
          <p:cNvSpPr/>
          <p:nvPr/>
        </p:nvSpPr>
        <p:spPr>
          <a:xfrm>
            <a:off x="12711289" y="7710311"/>
            <a:ext cx="1840089" cy="417689"/>
          </a:xfrm>
          <a:prstGeom prst="rect">
            <a:avLst/>
          </a:prstGeom>
          <a:solidFill>
            <a:srgbClr val="2416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985F2C3-CF41-A395-88C0-B89B23D584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3772" y="-1465"/>
            <a:ext cx="3684405" cy="3337716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89" y="3554252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Average Price and Payment Values from São Paulo City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89" y="553878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Product Pricing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89" y="6119930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The average product prices in São Paulo show a moderate range, with some higher-end and more affordable items.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7" y="553878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Payment Values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7" y="6119930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The payment values exhibit a wider distribution, reflecting the diverse purchasing power and payment preferences of São Paulo customers.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6" y="553878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Insights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6" y="6119930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This data can inform pricing strategies, product selection, and payment processing optimization for the São Paulo market.</a:t>
            </a:r>
            <a:endParaRPr lang="en-US" sz="175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247C0C5-8298-AF2E-015C-1259D321FE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7910" y="148720"/>
            <a:ext cx="4854361" cy="32921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510871B-39EB-9B79-C28C-6A1439E712CD}"/>
              </a:ext>
            </a:extLst>
          </p:cNvPr>
          <p:cNvSpPr/>
          <p:nvPr/>
        </p:nvSpPr>
        <p:spPr>
          <a:xfrm>
            <a:off x="12711289" y="7710311"/>
            <a:ext cx="1840089" cy="417689"/>
          </a:xfrm>
          <a:prstGeom prst="rect">
            <a:avLst/>
          </a:prstGeom>
          <a:solidFill>
            <a:srgbClr val="2416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1"/>
          <p:cNvSpPr/>
          <p:nvPr/>
        </p:nvSpPr>
        <p:spPr>
          <a:xfrm>
            <a:off x="6215658" y="806768"/>
            <a:ext cx="7685484" cy="13025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100"/>
              </a:lnSpc>
              <a:buNone/>
            </a:pPr>
            <a:r>
              <a:rPr lang="en-US" sz="410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Relationship between Shipping Days and Review Scores</a:t>
            </a:r>
            <a:endParaRPr lang="en-US" sz="41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5658" y="2421850"/>
            <a:ext cx="1041916" cy="1666994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570113" y="2630210"/>
            <a:ext cx="2604730" cy="3256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Faster Delivery</a:t>
            </a:r>
            <a:endParaRPr lang="en-US" sz="2050" dirty="0"/>
          </a:p>
        </p:txBody>
      </p:sp>
      <p:sp>
        <p:nvSpPr>
          <p:cNvPr id="7" name="Text 3"/>
          <p:cNvSpPr/>
          <p:nvPr/>
        </p:nvSpPr>
        <p:spPr>
          <a:xfrm>
            <a:off x="7570113" y="3080861"/>
            <a:ext cx="6331029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Orders with shorter shipping times tend to receive higher review scores from customers.</a:t>
            </a:r>
            <a:endParaRPr lang="en-US" sz="160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5658" y="4088844"/>
            <a:ext cx="1041916" cy="1666994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7570113" y="4297204"/>
            <a:ext cx="2604730" cy="3256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Longer Delivery</a:t>
            </a:r>
            <a:endParaRPr lang="en-US" sz="2050" dirty="0"/>
          </a:p>
        </p:txBody>
      </p:sp>
      <p:sp>
        <p:nvSpPr>
          <p:cNvPr id="10" name="Text 5"/>
          <p:cNvSpPr/>
          <p:nvPr/>
        </p:nvSpPr>
        <p:spPr>
          <a:xfrm>
            <a:off x="7570113" y="4747855"/>
            <a:ext cx="6331029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Orders with longer shipping times are more likely to receive lower review scores.</a:t>
            </a:r>
            <a:endParaRPr lang="en-US" sz="160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5658" y="5755838"/>
            <a:ext cx="1041916" cy="1666994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7570113" y="5964198"/>
            <a:ext cx="2604730" cy="3256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Insights</a:t>
            </a:r>
            <a:endParaRPr lang="en-US" sz="2050" dirty="0"/>
          </a:p>
        </p:txBody>
      </p:sp>
      <p:sp>
        <p:nvSpPr>
          <p:cNvPr id="13" name="Text 7"/>
          <p:cNvSpPr/>
          <p:nvPr/>
        </p:nvSpPr>
        <p:spPr>
          <a:xfrm>
            <a:off x="7570113" y="6414849"/>
            <a:ext cx="6331029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This correlation highlights the importance of optimizing delivery times to enhance customer satisfaction and loyalty.</a:t>
            </a:r>
            <a:endParaRPr lang="en-US" sz="16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74FAB3-B24B-8A6E-102C-4453DD48C704}"/>
              </a:ext>
            </a:extLst>
          </p:cNvPr>
          <p:cNvSpPr/>
          <p:nvPr/>
        </p:nvSpPr>
        <p:spPr>
          <a:xfrm>
            <a:off x="12711289" y="7710311"/>
            <a:ext cx="1840089" cy="417689"/>
          </a:xfrm>
          <a:prstGeom prst="rect">
            <a:avLst/>
          </a:prstGeom>
          <a:solidFill>
            <a:srgbClr val="2416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8B2B64B-7D38-57B3-F20D-9C37B9D2F4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6540" y="2421850"/>
            <a:ext cx="5758179" cy="3571127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69568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Detailed Analysis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1744623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80190" y="25384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Data Sources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6280190" y="3028831"/>
            <a:ext cx="36080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Leveraged multiple data sources, including MySQL databases and external datasets.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28421" y="1744623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0228421" y="25384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Analytical Tools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10228421" y="3028831"/>
            <a:ext cx="360818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Employed advanced analytics platforms such as Excel, Power BI, and Tableau.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0190" y="4797981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280190" y="559177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Key Insights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6280190" y="6082189"/>
            <a:ext cx="36080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Uncovered valuable insights across payment trends, product pricing, and delivery performance.</a:t>
            </a:r>
            <a:endParaRPr lang="en-US" sz="17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28421" y="4797981"/>
            <a:ext cx="566976" cy="566976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0228421" y="559177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Recommendations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10228421" y="6082189"/>
            <a:ext cx="360818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Provided actionable recommendations to optimize operations and enhance the customer experience.</a:t>
            </a:r>
            <a:endParaRPr lang="en-US" sz="175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D5AF7D0-5DAD-7003-BC61-B93F735853DF}"/>
              </a:ext>
            </a:extLst>
          </p:cNvPr>
          <p:cNvSpPr/>
          <p:nvPr/>
        </p:nvSpPr>
        <p:spPr>
          <a:xfrm>
            <a:off x="12711289" y="7710311"/>
            <a:ext cx="1840089" cy="417689"/>
          </a:xfrm>
          <a:prstGeom prst="rect">
            <a:avLst/>
          </a:prstGeom>
          <a:solidFill>
            <a:srgbClr val="2416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50A89E45-0CE9-6E0F-1254-DFA4388DAB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765" y="1230489"/>
            <a:ext cx="14350869" cy="6110331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4C57C554-6FA3-9CDB-D39E-F386B03D602E}"/>
              </a:ext>
            </a:extLst>
          </p:cNvPr>
          <p:cNvSpPr/>
          <p:nvPr/>
        </p:nvSpPr>
        <p:spPr>
          <a:xfrm>
            <a:off x="12711289" y="7710311"/>
            <a:ext cx="1840089" cy="417689"/>
          </a:xfrm>
          <a:prstGeom prst="rect">
            <a:avLst/>
          </a:prstGeom>
          <a:solidFill>
            <a:srgbClr val="2416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B45CCC8-AC6B-9DDC-F844-970D4BD1D948}"/>
              </a:ext>
            </a:extLst>
          </p:cNvPr>
          <p:cNvSpPr/>
          <p:nvPr/>
        </p:nvSpPr>
        <p:spPr>
          <a:xfrm>
            <a:off x="12863689" y="7862711"/>
            <a:ext cx="1840089" cy="417689"/>
          </a:xfrm>
          <a:prstGeom prst="rect">
            <a:avLst/>
          </a:prstGeom>
          <a:solidFill>
            <a:srgbClr val="2416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A60069D-AED6-88D8-9BA6-FB1C4A6B1BB5}"/>
              </a:ext>
            </a:extLst>
          </p:cNvPr>
          <p:cNvSpPr txBox="1"/>
          <p:nvPr/>
        </p:nvSpPr>
        <p:spPr>
          <a:xfrm>
            <a:off x="5593645" y="310478"/>
            <a:ext cx="3437466" cy="7352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320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Excel Dashboard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764820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</TotalTime>
  <Words>594</Words>
  <Application>Microsoft Office PowerPoint</Application>
  <PresentationFormat>Custom</PresentationFormat>
  <Paragraphs>85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Inconsolata Bold</vt:lpstr>
      <vt:lpstr>Fira Sans</vt:lpstr>
      <vt:lpstr>Fira Sans Bold</vt:lpstr>
      <vt:lpstr>Calibri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EXCEL R</cp:lastModifiedBy>
  <cp:revision>3</cp:revision>
  <dcterms:created xsi:type="dcterms:W3CDTF">2024-10-10T07:44:37Z</dcterms:created>
  <dcterms:modified xsi:type="dcterms:W3CDTF">2024-11-14T11:23:38Z</dcterms:modified>
</cp:coreProperties>
</file>